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DM Serif Display" charset="1" panose="00000000000000000000"/>
      <p:regular r:id="rId16"/>
    </p:embeddedFont>
    <p:embeddedFont>
      <p:font typeface="TT Barrels" charset="1" panose="02000503080000020003"/>
      <p:regular r:id="rId17"/>
    </p:embeddedFont>
    <p:embeddedFont>
      <p:font typeface="TT Barrels Bold" charset="1" panose="02000803080000020003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5.png" Type="http://schemas.openxmlformats.org/officeDocument/2006/relationships/image"/><Relationship Id="rId7" Target="../media/image49.png" Type="http://schemas.openxmlformats.org/officeDocument/2006/relationships/image"/><Relationship Id="rId8" Target="../media/image50.pn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png" Type="http://schemas.openxmlformats.org/officeDocument/2006/relationships/image"/><Relationship Id="rId12" Target="../media/image17.png" Type="http://schemas.openxmlformats.org/officeDocument/2006/relationships/image"/><Relationship Id="rId13" Target="../media/image18.pn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2.png" Type="http://schemas.openxmlformats.org/officeDocument/2006/relationships/image"/><Relationship Id="rId5" Target="../media/image11.png" Type="http://schemas.openxmlformats.org/officeDocument/2006/relationships/image"/><Relationship Id="rId6" Target="../media/image5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2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5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2.png" Type="http://schemas.openxmlformats.org/officeDocument/2006/relationships/image"/><Relationship Id="rId5" Target="../media/image5.png" Type="http://schemas.openxmlformats.org/officeDocument/2006/relationships/image"/><Relationship Id="rId6" Target="../media/image23.png" Type="http://schemas.openxmlformats.org/officeDocument/2006/relationships/image"/><Relationship Id="rId7" Target="../media/image6.pn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pn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2.png" Type="http://schemas.openxmlformats.org/officeDocument/2006/relationships/image"/><Relationship Id="rId5" Target="../media/image5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33.png" Type="http://schemas.openxmlformats.org/officeDocument/2006/relationships/image"/><Relationship Id="rId6" Target="../media/image5.pn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png" Type="http://schemas.openxmlformats.org/officeDocument/2006/relationships/image"/><Relationship Id="rId12" Target="../media/image43.pn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2.png" Type="http://schemas.openxmlformats.org/officeDocument/2006/relationships/image"/><Relationship Id="rId5" Target="../media/image19.pn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Relationship Id="rId8" Target="../media/image39.pn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pn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5.png" Type="http://schemas.openxmlformats.org/officeDocument/2006/relationships/image"/><Relationship Id="rId7" Target="../media/image44.png" Type="http://schemas.openxmlformats.org/officeDocument/2006/relationships/image"/><Relationship Id="rId8" Target="../media/image45.png" Type="http://schemas.openxmlformats.org/officeDocument/2006/relationships/image"/><Relationship Id="rId9" Target="../media/image4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7" r="0" b="-7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2667" y="0"/>
            <a:ext cx="18330667" cy="11846193"/>
          </a:xfrm>
          <a:custGeom>
            <a:avLst/>
            <a:gdLst/>
            <a:ahLst/>
            <a:cxnLst/>
            <a:rect r="r" b="b" t="t" l="l"/>
            <a:pathLst>
              <a:path h="11846193" w="18330667">
                <a:moveTo>
                  <a:pt x="0" y="0"/>
                </a:moveTo>
                <a:lnTo>
                  <a:pt x="18330667" y="0"/>
                </a:lnTo>
                <a:lnTo>
                  <a:pt x="18330667" y="11846193"/>
                </a:lnTo>
                <a:lnTo>
                  <a:pt x="0" y="118461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4154572"/>
            <a:ext cx="18288000" cy="9395460"/>
          </a:xfrm>
          <a:custGeom>
            <a:avLst/>
            <a:gdLst/>
            <a:ahLst/>
            <a:cxnLst/>
            <a:rect r="r" b="b" t="t" l="l"/>
            <a:pathLst>
              <a:path h="9395460" w="18288000">
                <a:moveTo>
                  <a:pt x="0" y="0"/>
                </a:moveTo>
                <a:lnTo>
                  <a:pt x="18288000" y="0"/>
                </a:lnTo>
                <a:lnTo>
                  <a:pt x="18288000" y="9395460"/>
                </a:lnTo>
                <a:lnTo>
                  <a:pt x="0" y="9395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50320" y="580217"/>
            <a:ext cx="12510335" cy="5130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ПРОГНОЗУВАННЯ ОНЛАЙНУ ВІДЕОІГОР STEAM ЧЕРЕЗ МІСЯЦЬ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159625" y="-3086100"/>
            <a:ext cx="10199349" cy="8229600"/>
          </a:xfrm>
          <a:custGeom>
            <a:avLst/>
            <a:gdLst/>
            <a:ahLst/>
            <a:cxnLst/>
            <a:rect r="r" b="b" t="t" l="l"/>
            <a:pathLst>
              <a:path h="8229600" w="10199349">
                <a:moveTo>
                  <a:pt x="0" y="0"/>
                </a:moveTo>
                <a:lnTo>
                  <a:pt x="10199350" y="0"/>
                </a:lnTo>
                <a:lnTo>
                  <a:pt x="101993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624127" y="655580"/>
            <a:ext cx="9305654" cy="4154572"/>
          </a:xfrm>
          <a:custGeom>
            <a:avLst/>
            <a:gdLst/>
            <a:ahLst/>
            <a:cxnLst/>
            <a:rect r="r" b="b" t="t" l="l"/>
            <a:pathLst>
              <a:path h="4154572" w="9305654">
                <a:moveTo>
                  <a:pt x="0" y="0"/>
                </a:moveTo>
                <a:lnTo>
                  <a:pt x="9305654" y="0"/>
                </a:lnTo>
                <a:lnTo>
                  <a:pt x="9305654" y="4154572"/>
                </a:lnTo>
                <a:lnTo>
                  <a:pt x="0" y="41545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1907088" y="1269271"/>
            <a:ext cx="8409986" cy="3754695"/>
          </a:xfrm>
          <a:custGeom>
            <a:avLst/>
            <a:gdLst/>
            <a:ahLst/>
            <a:cxnLst/>
            <a:rect r="r" b="b" t="t" l="l"/>
            <a:pathLst>
              <a:path h="3754695" w="8409986">
                <a:moveTo>
                  <a:pt x="8409987" y="0"/>
                </a:moveTo>
                <a:lnTo>
                  <a:pt x="0" y="0"/>
                </a:lnTo>
                <a:lnTo>
                  <a:pt x="0" y="3754695"/>
                </a:lnTo>
                <a:lnTo>
                  <a:pt x="8409987" y="3754695"/>
                </a:lnTo>
                <a:lnTo>
                  <a:pt x="840998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087839" y="8678863"/>
            <a:ext cx="12510335" cy="1236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00"/>
              </a:lnSpc>
            </a:pPr>
            <a:r>
              <a:rPr lang="en-US" sz="9300">
                <a:solidFill>
                  <a:srgbClr val="D9D9D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ІП-31 Віжуткін Ілля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7" r="0" b="-7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070975" y="-3086100"/>
            <a:ext cx="10199349" cy="8229600"/>
          </a:xfrm>
          <a:custGeom>
            <a:avLst/>
            <a:gdLst/>
            <a:ahLst/>
            <a:cxnLst/>
            <a:rect r="r" b="b" t="t" l="l"/>
            <a:pathLst>
              <a:path h="8229600" w="10199349">
                <a:moveTo>
                  <a:pt x="0" y="0"/>
                </a:moveTo>
                <a:lnTo>
                  <a:pt x="10199350" y="0"/>
                </a:lnTo>
                <a:lnTo>
                  <a:pt x="101993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667" y="470933"/>
            <a:ext cx="18330667" cy="11846193"/>
          </a:xfrm>
          <a:custGeom>
            <a:avLst/>
            <a:gdLst/>
            <a:ahLst/>
            <a:cxnLst/>
            <a:rect r="r" b="b" t="t" l="l"/>
            <a:pathLst>
              <a:path h="11846193" w="18330667">
                <a:moveTo>
                  <a:pt x="0" y="0"/>
                </a:moveTo>
                <a:lnTo>
                  <a:pt x="18330667" y="0"/>
                </a:lnTo>
                <a:lnTo>
                  <a:pt x="18330667" y="11846194"/>
                </a:lnTo>
                <a:lnTo>
                  <a:pt x="0" y="118461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63287" y="7219985"/>
            <a:ext cx="18288000" cy="9395460"/>
          </a:xfrm>
          <a:custGeom>
            <a:avLst/>
            <a:gdLst/>
            <a:ahLst/>
            <a:cxnLst/>
            <a:rect r="r" b="b" t="t" l="l"/>
            <a:pathLst>
              <a:path h="9395460" w="18288000">
                <a:moveTo>
                  <a:pt x="0" y="0"/>
                </a:moveTo>
                <a:lnTo>
                  <a:pt x="18288000" y="0"/>
                </a:lnTo>
                <a:lnTo>
                  <a:pt x="18288000" y="9395460"/>
                </a:lnTo>
                <a:lnTo>
                  <a:pt x="0" y="93954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624127" y="655580"/>
            <a:ext cx="9305654" cy="4154572"/>
          </a:xfrm>
          <a:custGeom>
            <a:avLst/>
            <a:gdLst/>
            <a:ahLst/>
            <a:cxnLst/>
            <a:rect r="r" b="b" t="t" l="l"/>
            <a:pathLst>
              <a:path h="4154572" w="9305654">
                <a:moveTo>
                  <a:pt x="0" y="0"/>
                </a:moveTo>
                <a:lnTo>
                  <a:pt x="9305654" y="0"/>
                </a:lnTo>
                <a:lnTo>
                  <a:pt x="9305654" y="4154572"/>
                </a:lnTo>
                <a:lnTo>
                  <a:pt x="0" y="41545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2320825" y="-848647"/>
            <a:ext cx="8409986" cy="3754695"/>
          </a:xfrm>
          <a:custGeom>
            <a:avLst/>
            <a:gdLst/>
            <a:ahLst/>
            <a:cxnLst/>
            <a:rect r="r" b="b" t="t" l="l"/>
            <a:pathLst>
              <a:path h="3754695" w="8409986">
                <a:moveTo>
                  <a:pt x="8409986" y="0"/>
                </a:moveTo>
                <a:lnTo>
                  <a:pt x="0" y="0"/>
                </a:lnTo>
                <a:lnTo>
                  <a:pt x="0" y="3754694"/>
                </a:lnTo>
                <a:lnTo>
                  <a:pt x="8409986" y="3754694"/>
                </a:lnTo>
                <a:lnTo>
                  <a:pt x="8409986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2732866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3"/>
                </a:lnTo>
                <a:lnTo>
                  <a:pt x="0" y="57780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518256" y="3157167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3"/>
                </a:lnTo>
                <a:lnTo>
                  <a:pt x="0" y="57780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291874" y="3261826"/>
            <a:ext cx="5249103" cy="5249103"/>
          </a:xfrm>
          <a:custGeom>
            <a:avLst/>
            <a:gdLst/>
            <a:ahLst/>
            <a:cxnLst/>
            <a:rect r="r" b="b" t="t" l="l"/>
            <a:pathLst>
              <a:path h="5249103" w="5249103">
                <a:moveTo>
                  <a:pt x="0" y="0"/>
                </a:moveTo>
                <a:lnTo>
                  <a:pt x="5249102" y="0"/>
                </a:lnTo>
                <a:lnTo>
                  <a:pt x="5249102" y="5249103"/>
                </a:lnTo>
                <a:lnTo>
                  <a:pt x="0" y="52491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371575" y="1179712"/>
            <a:ext cx="11544850" cy="1330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ВИСНОВКИ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7" r="0" b="-7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2667" y="470933"/>
            <a:ext cx="18330667" cy="11846193"/>
          </a:xfrm>
          <a:custGeom>
            <a:avLst/>
            <a:gdLst/>
            <a:ahLst/>
            <a:cxnLst/>
            <a:rect r="r" b="b" t="t" l="l"/>
            <a:pathLst>
              <a:path h="11846193" w="18330667">
                <a:moveTo>
                  <a:pt x="0" y="0"/>
                </a:moveTo>
                <a:lnTo>
                  <a:pt x="18330667" y="0"/>
                </a:lnTo>
                <a:lnTo>
                  <a:pt x="18330667" y="11846194"/>
                </a:lnTo>
                <a:lnTo>
                  <a:pt x="0" y="118461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013404" y="7893621"/>
            <a:ext cx="24314807" cy="2623973"/>
          </a:xfrm>
          <a:custGeom>
            <a:avLst/>
            <a:gdLst/>
            <a:ahLst/>
            <a:cxnLst/>
            <a:rect r="r" b="b" t="t" l="l"/>
            <a:pathLst>
              <a:path h="2623973" w="24314807">
                <a:moveTo>
                  <a:pt x="0" y="0"/>
                </a:moveTo>
                <a:lnTo>
                  <a:pt x="24314808" y="0"/>
                </a:lnTo>
                <a:lnTo>
                  <a:pt x="24314808" y="2623973"/>
                </a:lnTo>
                <a:lnTo>
                  <a:pt x="0" y="26239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151623" y="2288289"/>
            <a:ext cx="16639296" cy="8666300"/>
          </a:xfrm>
          <a:custGeom>
            <a:avLst/>
            <a:gdLst/>
            <a:ahLst/>
            <a:cxnLst/>
            <a:rect r="r" b="b" t="t" l="l"/>
            <a:pathLst>
              <a:path h="8666300" w="16639296">
                <a:moveTo>
                  <a:pt x="0" y="0"/>
                </a:moveTo>
                <a:lnTo>
                  <a:pt x="16639296" y="0"/>
                </a:lnTo>
                <a:lnTo>
                  <a:pt x="16639296" y="8666300"/>
                </a:lnTo>
                <a:lnTo>
                  <a:pt x="0" y="86663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6039238" y="2288289"/>
            <a:ext cx="16400384" cy="8666300"/>
          </a:xfrm>
          <a:custGeom>
            <a:avLst/>
            <a:gdLst/>
            <a:ahLst/>
            <a:cxnLst/>
            <a:rect r="r" b="b" t="t" l="l"/>
            <a:pathLst>
              <a:path h="8666300" w="16400384">
                <a:moveTo>
                  <a:pt x="16400385" y="0"/>
                </a:moveTo>
                <a:lnTo>
                  <a:pt x="0" y="0"/>
                </a:lnTo>
                <a:lnTo>
                  <a:pt x="0" y="8666300"/>
                </a:lnTo>
                <a:lnTo>
                  <a:pt x="16400385" y="8666300"/>
                </a:lnTo>
                <a:lnTo>
                  <a:pt x="16400385" y="0"/>
                </a:lnTo>
                <a:close/>
              </a:path>
            </a:pathLst>
          </a:custGeom>
          <a:blipFill>
            <a:blip r:embed="rId5"/>
            <a:stretch>
              <a:fillRect l="0" t="0" r="-145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70792" y="-3643867"/>
            <a:ext cx="10199349" cy="8229600"/>
          </a:xfrm>
          <a:custGeom>
            <a:avLst/>
            <a:gdLst/>
            <a:ahLst/>
            <a:cxnLst/>
            <a:rect r="r" b="b" t="t" l="l"/>
            <a:pathLst>
              <a:path h="8229600" w="10199349">
                <a:moveTo>
                  <a:pt x="0" y="0"/>
                </a:moveTo>
                <a:lnTo>
                  <a:pt x="10199350" y="0"/>
                </a:lnTo>
                <a:lnTo>
                  <a:pt x="101993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520923" y="2112673"/>
            <a:ext cx="10903529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200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МЕТА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77876" y="3664033"/>
            <a:ext cx="11089201" cy="198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67"/>
              </a:lnSpc>
            </a:pPr>
            <a:r>
              <a:rPr lang="en-US" sz="6639" spc="331">
                <a:solidFill>
                  <a:srgbClr val="FFFFFF"/>
                </a:solidFill>
                <a:latin typeface="TT Barrels"/>
                <a:ea typeface="TT Barrels"/>
                <a:cs typeface="TT Barrels"/>
                <a:sym typeface="TT Barrels"/>
              </a:rPr>
              <a:t>Побудова моделей для прогнозування онлайну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2823147" y="-385694"/>
            <a:ext cx="9305654" cy="4154572"/>
          </a:xfrm>
          <a:custGeom>
            <a:avLst/>
            <a:gdLst/>
            <a:ahLst/>
            <a:cxnLst/>
            <a:rect r="r" b="b" t="t" l="l"/>
            <a:pathLst>
              <a:path h="4154572" w="9305654">
                <a:moveTo>
                  <a:pt x="0" y="0"/>
                </a:moveTo>
                <a:lnTo>
                  <a:pt x="9305654" y="0"/>
                </a:lnTo>
                <a:lnTo>
                  <a:pt x="9305654" y="4154572"/>
                </a:lnTo>
                <a:lnTo>
                  <a:pt x="0" y="41545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1746892" y="410942"/>
            <a:ext cx="8409986" cy="3754695"/>
          </a:xfrm>
          <a:custGeom>
            <a:avLst/>
            <a:gdLst/>
            <a:ahLst/>
            <a:cxnLst/>
            <a:rect r="r" b="b" t="t" l="l"/>
            <a:pathLst>
              <a:path h="3754695" w="8409986">
                <a:moveTo>
                  <a:pt x="8409987" y="0"/>
                </a:moveTo>
                <a:lnTo>
                  <a:pt x="0" y="0"/>
                </a:lnTo>
                <a:lnTo>
                  <a:pt x="0" y="3754694"/>
                </a:lnTo>
                <a:lnTo>
                  <a:pt x="8409987" y="3754694"/>
                </a:lnTo>
                <a:lnTo>
                  <a:pt x="8409987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389101" y="8839841"/>
            <a:ext cx="1300274" cy="1300274"/>
          </a:xfrm>
          <a:custGeom>
            <a:avLst/>
            <a:gdLst/>
            <a:ahLst/>
            <a:cxnLst/>
            <a:rect r="r" b="b" t="t" l="l"/>
            <a:pathLst>
              <a:path h="1300274" w="1300274">
                <a:moveTo>
                  <a:pt x="0" y="0"/>
                </a:moveTo>
                <a:lnTo>
                  <a:pt x="1300275" y="0"/>
                </a:lnTo>
                <a:lnTo>
                  <a:pt x="1300275" y="1300275"/>
                </a:lnTo>
                <a:lnTo>
                  <a:pt x="0" y="13002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668210" y="8839841"/>
            <a:ext cx="1300274" cy="1300274"/>
          </a:xfrm>
          <a:custGeom>
            <a:avLst/>
            <a:gdLst/>
            <a:ahLst/>
            <a:cxnLst/>
            <a:rect r="r" b="b" t="t" l="l"/>
            <a:pathLst>
              <a:path h="1300274" w="1300274">
                <a:moveTo>
                  <a:pt x="0" y="0"/>
                </a:moveTo>
                <a:lnTo>
                  <a:pt x="1300275" y="0"/>
                </a:lnTo>
                <a:lnTo>
                  <a:pt x="1300275" y="1300275"/>
                </a:lnTo>
                <a:lnTo>
                  <a:pt x="0" y="13002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580215" y="8732647"/>
            <a:ext cx="1514663" cy="1514663"/>
          </a:xfrm>
          <a:custGeom>
            <a:avLst/>
            <a:gdLst/>
            <a:ahLst/>
            <a:cxnLst/>
            <a:rect r="r" b="b" t="t" l="l"/>
            <a:pathLst>
              <a:path h="1514663" w="1514663">
                <a:moveTo>
                  <a:pt x="0" y="0"/>
                </a:moveTo>
                <a:lnTo>
                  <a:pt x="1514663" y="0"/>
                </a:lnTo>
                <a:lnTo>
                  <a:pt x="1514663" y="1514663"/>
                </a:lnTo>
                <a:lnTo>
                  <a:pt x="0" y="15146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168025" y="7100658"/>
            <a:ext cx="9808643" cy="990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67"/>
              </a:lnSpc>
            </a:pPr>
            <a:r>
              <a:rPr lang="en-US" sz="6639" spc="331">
                <a:solidFill>
                  <a:srgbClr val="FFFFFF"/>
                </a:solidFill>
                <a:latin typeface="TT Barrels"/>
                <a:ea typeface="TT Barrels"/>
                <a:cs typeface="TT Barrels"/>
                <a:sym typeface="TT Barrels"/>
              </a:rPr>
              <a:t>Для кого?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370792" y="8403299"/>
            <a:ext cx="5539106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60">
                <a:solidFill>
                  <a:srgbClr val="FFFFFF"/>
                </a:solidFill>
                <a:latin typeface="TT Barrels"/>
                <a:ea typeface="TT Barrels"/>
                <a:cs typeface="TT Barrels"/>
                <a:sym typeface="TT Barrels"/>
              </a:rPr>
              <a:t>Геймери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302793" y="8403299"/>
            <a:ext cx="5539106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60">
                <a:solidFill>
                  <a:srgbClr val="FFFFFF"/>
                </a:solidFill>
                <a:latin typeface="TT Barrels"/>
                <a:ea typeface="TT Barrels"/>
                <a:cs typeface="TT Barrels"/>
                <a:sym typeface="TT Barrels"/>
              </a:rPr>
              <a:t>Аналітики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718120" y="8403299"/>
            <a:ext cx="5539106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160">
                <a:solidFill>
                  <a:srgbClr val="FFFFFF"/>
                </a:solidFill>
                <a:latin typeface="TT Barrels"/>
                <a:ea typeface="TT Barrels"/>
                <a:cs typeface="TT Barrels"/>
                <a:sym typeface="TT Barrels"/>
              </a:rPr>
              <a:t>Розробники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7" r="0" b="-7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81402" y="-3086100"/>
            <a:ext cx="10199349" cy="8229600"/>
          </a:xfrm>
          <a:custGeom>
            <a:avLst/>
            <a:gdLst/>
            <a:ahLst/>
            <a:cxnLst/>
            <a:rect r="r" b="b" t="t" l="l"/>
            <a:pathLst>
              <a:path h="8229600" w="10199349">
                <a:moveTo>
                  <a:pt x="0" y="0"/>
                </a:moveTo>
                <a:lnTo>
                  <a:pt x="10199350" y="0"/>
                </a:lnTo>
                <a:lnTo>
                  <a:pt x="101993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667" y="470933"/>
            <a:ext cx="18330667" cy="11846193"/>
          </a:xfrm>
          <a:custGeom>
            <a:avLst/>
            <a:gdLst/>
            <a:ahLst/>
            <a:cxnLst/>
            <a:rect r="r" b="b" t="t" l="l"/>
            <a:pathLst>
              <a:path h="11846193" w="18330667">
                <a:moveTo>
                  <a:pt x="0" y="0"/>
                </a:moveTo>
                <a:lnTo>
                  <a:pt x="18330667" y="0"/>
                </a:lnTo>
                <a:lnTo>
                  <a:pt x="18330667" y="11846194"/>
                </a:lnTo>
                <a:lnTo>
                  <a:pt x="0" y="118461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6175" y="7096891"/>
            <a:ext cx="18288000" cy="5631180"/>
          </a:xfrm>
          <a:custGeom>
            <a:avLst/>
            <a:gdLst/>
            <a:ahLst/>
            <a:cxnLst/>
            <a:rect r="r" b="b" t="t" l="l"/>
            <a:pathLst>
              <a:path h="5631180" w="18288000">
                <a:moveTo>
                  <a:pt x="0" y="0"/>
                </a:moveTo>
                <a:lnTo>
                  <a:pt x="18288000" y="0"/>
                </a:lnTo>
                <a:lnTo>
                  <a:pt x="18288000" y="5631180"/>
                </a:lnTo>
                <a:lnTo>
                  <a:pt x="0" y="56311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281426" y="1069333"/>
            <a:ext cx="9305654" cy="4154572"/>
          </a:xfrm>
          <a:custGeom>
            <a:avLst/>
            <a:gdLst/>
            <a:ahLst/>
            <a:cxnLst/>
            <a:rect r="r" b="b" t="t" l="l"/>
            <a:pathLst>
              <a:path h="4154572" w="9305654">
                <a:moveTo>
                  <a:pt x="0" y="0"/>
                </a:moveTo>
                <a:lnTo>
                  <a:pt x="9305655" y="0"/>
                </a:lnTo>
                <a:lnTo>
                  <a:pt x="9305655" y="4154571"/>
                </a:lnTo>
                <a:lnTo>
                  <a:pt x="0" y="41545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0585471" y="548389"/>
            <a:ext cx="8409986" cy="3754695"/>
          </a:xfrm>
          <a:custGeom>
            <a:avLst/>
            <a:gdLst/>
            <a:ahLst/>
            <a:cxnLst/>
            <a:rect r="r" b="b" t="t" l="l"/>
            <a:pathLst>
              <a:path h="3754695" w="8409986">
                <a:moveTo>
                  <a:pt x="8409987" y="0"/>
                </a:moveTo>
                <a:lnTo>
                  <a:pt x="0" y="0"/>
                </a:lnTo>
                <a:lnTo>
                  <a:pt x="0" y="3754695"/>
                </a:lnTo>
                <a:lnTo>
                  <a:pt x="8409987" y="3754695"/>
                </a:lnTo>
                <a:lnTo>
                  <a:pt x="840998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288142" y="200025"/>
            <a:ext cx="11369647" cy="2860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100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ПІДГОТОВКА ДАНИХ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251777" y="-449557"/>
            <a:ext cx="10297727" cy="8229600"/>
          </a:xfrm>
          <a:custGeom>
            <a:avLst/>
            <a:gdLst/>
            <a:ahLst/>
            <a:cxnLst/>
            <a:rect r="r" b="b" t="t" l="l"/>
            <a:pathLst>
              <a:path h="8229600" w="10297727">
                <a:moveTo>
                  <a:pt x="0" y="0"/>
                </a:moveTo>
                <a:lnTo>
                  <a:pt x="10297727" y="0"/>
                </a:lnTo>
                <a:lnTo>
                  <a:pt x="1029772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859653" y="1028700"/>
            <a:ext cx="1917240" cy="9258300"/>
          </a:xfrm>
          <a:custGeom>
            <a:avLst/>
            <a:gdLst/>
            <a:ahLst/>
            <a:cxnLst/>
            <a:rect r="r" b="b" t="t" l="l"/>
            <a:pathLst>
              <a:path h="9258300" w="1917240">
                <a:moveTo>
                  <a:pt x="0" y="0"/>
                </a:moveTo>
                <a:lnTo>
                  <a:pt x="1917240" y="0"/>
                </a:lnTo>
                <a:lnTo>
                  <a:pt x="191724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4511770" y="1028700"/>
            <a:ext cx="1917240" cy="9258300"/>
          </a:xfrm>
          <a:custGeom>
            <a:avLst/>
            <a:gdLst/>
            <a:ahLst/>
            <a:cxnLst/>
            <a:rect r="r" b="b" t="t" l="l"/>
            <a:pathLst>
              <a:path h="9258300" w="1917240">
                <a:moveTo>
                  <a:pt x="1917240" y="0"/>
                </a:moveTo>
                <a:lnTo>
                  <a:pt x="0" y="0"/>
                </a:lnTo>
                <a:lnTo>
                  <a:pt x="0" y="9258300"/>
                </a:lnTo>
                <a:lnTo>
                  <a:pt x="1917240" y="9258300"/>
                </a:lnTo>
                <a:lnTo>
                  <a:pt x="191724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03300" y="7419438"/>
            <a:ext cx="5681400" cy="3359128"/>
          </a:xfrm>
          <a:custGeom>
            <a:avLst/>
            <a:gdLst/>
            <a:ahLst/>
            <a:cxnLst/>
            <a:rect r="r" b="b" t="t" l="l"/>
            <a:pathLst>
              <a:path h="3359128" w="5681400">
                <a:moveTo>
                  <a:pt x="0" y="0"/>
                </a:moveTo>
                <a:lnTo>
                  <a:pt x="5681400" y="0"/>
                </a:lnTo>
                <a:lnTo>
                  <a:pt x="5681400" y="3359127"/>
                </a:lnTo>
                <a:lnTo>
                  <a:pt x="0" y="335912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982237" y="4369257"/>
            <a:ext cx="1288593" cy="1288593"/>
          </a:xfrm>
          <a:custGeom>
            <a:avLst/>
            <a:gdLst/>
            <a:ahLst/>
            <a:cxnLst/>
            <a:rect r="r" b="b" t="t" l="l"/>
            <a:pathLst>
              <a:path h="1288593" w="1288593">
                <a:moveTo>
                  <a:pt x="0" y="0"/>
                </a:moveTo>
                <a:lnTo>
                  <a:pt x="1288593" y="0"/>
                </a:lnTo>
                <a:lnTo>
                  <a:pt x="1288593" y="1288593"/>
                </a:lnTo>
                <a:lnTo>
                  <a:pt x="0" y="12885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069079" y="5888678"/>
            <a:ext cx="1114909" cy="1114909"/>
          </a:xfrm>
          <a:custGeom>
            <a:avLst/>
            <a:gdLst/>
            <a:ahLst/>
            <a:cxnLst/>
            <a:rect r="r" b="b" t="t" l="l"/>
            <a:pathLst>
              <a:path h="1114909" w="1114909">
                <a:moveTo>
                  <a:pt x="0" y="0"/>
                </a:moveTo>
                <a:lnTo>
                  <a:pt x="1114909" y="0"/>
                </a:lnTo>
                <a:lnTo>
                  <a:pt x="1114909" y="1114909"/>
                </a:lnTo>
                <a:lnTo>
                  <a:pt x="0" y="111490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-272301" y="3486076"/>
            <a:ext cx="11089201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67"/>
              </a:lnSpc>
            </a:pPr>
            <a:r>
              <a:rPr lang="en-US" sz="6639" spc="331">
                <a:solidFill>
                  <a:srgbClr val="FFFFFF"/>
                </a:solidFill>
                <a:latin typeface="TT Barrels"/>
                <a:ea typeface="TT Barrels"/>
                <a:cs typeface="TT Barrels"/>
                <a:sym typeface="TT Barrels"/>
              </a:rPr>
              <a:t>Збір даних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-42667" y="4720715"/>
            <a:ext cx="11089201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300">
                <a:solidFill>
                  <a:srgbClr val="38B6FF"/>
                </a:solidFill>
                <a:latin typeface="TT Barrels"/>
                <a:ea typeface="TT Barrels"/>
                <a:cs typeface="TT Barrels"/>
                <a:sym typeface="TT Barrels"/>
              </a:rPr>
              <a:t>Kaggle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82252" y="5979408"/>
            <a:ext cx="11089201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300">
                <a:solidFill>
                  <a:srgbClr val="FF5757"/>
                </a:solidFill>
                <a:latin typeface="TT Barrels"/>
                <a:ea typeface="TT Barrels"/>
                <a:cs typeface="TT Barrels"/>
                <a:sym typeface="TT Barrels"/>
              </a:rPr>
              <a:t>Mendeley</a:t>
            </a:r>
          </a:p>
        </p:txBody>
      </p:sp>
      <p:sp>
        <p:nvSpPr>
          <p:cNvPr name="Freeform 18" id="18"/>
          <p:cNvSpPr/>
          <p:nvPr/>
        </p:nvSpPr>
        <p:spPr>
          <a:xfrm flipH="true" flipV="false" rot="0">
            <a:off x="-8542849" y="-968181"/>
            <a:ext cx="10297727" cy="8229600"/>
          </a:xfrm>
          <a:custGeom>
            <a:avLst/>
            <a:gdLst/>
            <a:ahLst/>
            <a:cxnLst/>
            <a:rect r="r" b="b" t="t" l="l"/>
            <a:pathLst>
              <a:path h="8229600" w="10297727">
                <a:moveTo>
                  <a:pt x="10297727" y="0"/>
                </a:moveTo>
                <a:lnTo>
                  <a:pt x="0" y="0"/>
                </a:lnTo>
                <a:lnTo>
                  <a:pt x="0" y="8229600"/>
                </a:lnTo>
                <a:lnTo>
                  <a:pt x="10297727" y="8229600"/>
                </a:lnTo>
                <a:lnTo>
                  <a:pt x="10297727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831006" y="4469827"/>
            <a:ext cx="1311021" cy="1311021"/>
          </a:xfrm>
          <a:custGeom>
            <a:avLst/>
            <a:gdLst/>
            <a:ahLst/>
            <a:cxnLst/>
            <a:rect r="r" b="b" t="t" l="l"/>
            <a:pathLst>
              <a:path h="1311021" w="1311021">
                <a:moveTo>
                  <a:pt x="0" y="0"/>
                </a:moveTo>
                <a:lnTo>
                  <a:pt x="1311021" y="0"/>
                </a:lnTo>
                <a:lnTo>
                  <a:pt x="1311021" y="1311021"/>
                </a:lnTo>
                <a:lnTo>
                  <a:pt x="0" y="131102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972966" y="5971348"/>
            <a:ext cx="1027102" cy="1058868"/>
          </a:xfrm>
          <a:custGeom>
            <a:avLst/>
            <a:gdLst/>
            <a:ahLst/>
            <a:cxnLst/>
            <a:rect r="r" b="b" t="t" l="l"/>
            <a:pathLst>
              <a:path h="1058868" w="1027102">
                <a:moveTo>
                  <a:pt x="0" y="0"/>
                </a:moveTo>
                <a:lnTo>
                  <a:pt x="1027101" y="0"/>
                </a:lnTo>
                <a:lnTo>
                  <a:pt x="1027101" y="1058868"/>
                </a:lnTo>
                <a:lnTo>
                  <a:pt x="0" y="105886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6126853" y="3486076"/>
            <a:ext cx="11089201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67"/>
              </a:lnSpc>
            </a:pPr>
            <a:r>
              <a:rPr lang="en-US" sz="6639" spc="331">
                <a:solidFill>
                  <a:srgbClr val="FFFFFF"/>
                </a:solidFill>
                <a:latin typeface="TT Barrels"/>
                <a:ea typeface="TT Barrels"/>
                <a:cs typeface="TT Barrels"/>
                <a:sym typeface="TT Barrels"/>
              </a:rPr>
              <a:t>Обробка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986028" y="4675122"/>
            <a:ext cx="11089201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300">
                <a:solidFill>
                  <a:srgbClr val="F8D09A"/>
                </a:solidFill>
                <a:latin typeface="TT Barrels"/>
                <a:ea typeface="TT Barrels"/>
                <a:cs typeface="TT Barrels"/>
                <a:sym typeface="TT Barrels"/>
              </a:rPr>
              <a:t>Python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917948" y="5998458"/>
            <a:ext cx="11089201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300">
                <a:solidFill>
                  <a:srgbClr val="336791"/>
                </a:solidFill>
                <a:latin typeface="TT Barrels"/>
                <a:ea typeface="TT Barrels"/>
                <a:cs typeface="TT Barrels"/>
                <a:sym typeface="TT Barrels"/>
              </a:rPr>
              <a:t>PostgreSQL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7" r="0" b="-7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02617" y="-3643867"/>
            <a:ext cx="10199349" cy="8229600"/>
          </a:xfrm>
          <a:custGeom>
            <a:avLst/>
            <a:gdLst/>
            <a:ahLst/>
            <a:cxnLst/>
            <a:rect r="r" b="b" t="t" l="l"/>
            <a:pathLst>
              <a:path h="8229600" w="10199349">
                <a:moveTo>
                  <a:pt x="0" y="0"/>
                </a:moveTo>
                <a:lnTo>
                  <a:pt x="10199350" y="0"/>
                </a:lnTo>
                <a:lnTo>
                  <a:pt x="101993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667" y="470933"/>
            <a:ext cx="18330667" cy="11846193"/>
          </a:xfrm>
          <a:custGeom>
            <a:avLst/>
            <a:gdLst/>
            <a:ahLst/>
            <a:cxnLst/>
            <a:rect r="r" b="b" t="t" l="l"/>
            <a:pathLst>
              <a:path h="11846193" w="18330667">
                <a:moveTo>
                  <a:pt x="0" y="0"/>
                </a:moveTo>
                <a:lnTo>
                  <a:pt x="18330667" y="0"/>
                </a:lnTo>
                <a:lnTo>
                  <a:pt x="18330667" y="11846194"/>
                </a:lnTo>
                <a:lnTo>
                  <a:pt x="0" y="118461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20405">
            <a:off x="-1204043" y="5478644"/>
            <a:ext cx="23165258" cy="5839575"/>
          </a:xfrm>
          <a:custGeom>
            <a:avLst/>
            <a:gdLst/>
            <a:ahLst/>
            <a:cxnLst/>
            <a:rect r="r" b="b" t="t" l="l"/>
            <a:pathLst>
              <a:path h="5839575" w="23165258">
                <a:moveTo>
                  <a:pt x="0" y="0"/>
                </a:moveTo>
                <a:lnTo>
                  <a:pt x="23165259" y="0"/>
                </a:lnTo>
                <a:lnTo>
                  <a:pt x="23165259" y="5839576"/>
                </a:lnTo>
                <a:lnTo>
                  <a:pt x="0" y="58395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07191" y="2780298"/>
            <a:ext cx="13273618" cy="1805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34"/>
              </a:lnSpc>
            </a:pPr>
            <a:r>
              <a:rPr lang="en-US" sz="13534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ОБРАНІ ДАНІ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651314" y="5225590"/>
            <a:ext cx="4956566" cy="5061410"/>
          </a:xfrm>
          <a:custGeom>
            <a:avLst/>
            <a:gdLst/>
            <a:ahLst/>
            <a:cxnLst/>
            <a:rect r="r" b="b" t="t" l="l"/>
            <a:pathLst>
              <a:path h="5061410" w="4956566">
                <a:moveTo>
                  <a:pt x="0" y="0"/>
                </a:moveTo>
                <a:lnTo>
                  <a:pt x="4956566" y="0"/>
                </a:lnTo>
                <a:lnTo>
                  <a:pt x="4956566" y="5061410"/>
                </a:lnTo>
                <a:lnTo>
                  <a:pt x="0" y="50614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71428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680120" y="5225590"/>
            <a:ext cx="4956566" cy="5061410"/>
          </a:xfrm>
          <a:custGeom>
            <a:avLst/>
            <a:gdLst/>
            <a:ahLst/>
            <a:cxnLst/>
            <a:rect r="r" b="b" t="t" l="l"/>
            <a:pathLst>
              <a:path h="5061410" w="4956566">
                <a:moveTo>
                  <a:pt x="4956566" y="0"/>
                </a:moveTo>
                <a:lnTo>
                  <a:pt x="0" y="0"/>
                </a:lnTo>
                <a:lnTo>
                  <a:pt x="0" y="5061410"/>
                </a:lnTo>
                <a:lnTo>
                  <a:pt x="4956566" y="5061410"/>
                </a:lnTo>
                <a:lnTo>
                  <a:pt x="4956566" y="0"/>
                </a:lnTo>
                <a:close/>
              </a:path>
            </a:pathLst>
          </a:custGeom>
          <a:blipFill>
            <a:blip r:embed="rId6"/>
            <a:stretch>
              <a:fillRect l="0" t="-71428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624127" y="655580"/>
            <a:ext cx="9305654" cy="4154572"/>
          </a:xfrm>
          <a:custGeom>
            <a:avLst/>
            <a:gdLst/>
            <a:ahLst/>
            <a:cxnLst/>
            <a:rect r="r" b="b" t="t" l="l"/>
            <a:pathLst>
              <a:path h="4154572" w="9305654">
                <a:moveTo>
                  <a:pt x="0" y="0"/>
                </a:moveTo>
                <a:lnTo>
                  <a:pt x="9305654" y="0"/>
                </a:lnTo>
                <a:lnTo>
                  <a:pt x="9305654" y="4154572"/>
                </a:lnTo>
                <a:lnTo>
                  <a:pt x="0" y="41545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3054307" y="1388805"/>
            <a:ext cx="8409986" cy="3754695"/>
          </a:xfrm>
          <a:custGeom>
            <a:avLst/>
            <a:gdLst/>
            <a:ahLst/>
            <a:cxnLst/>
            <a:rect r="r" b="b" t="t" l="l"/>
            <a:pathLst>
              <a:path h="3754695" w="8409986">
                <a:moveTo>
                  <a:pt x="8409986" y="0"/>
                </a:moveTo>
                <a:lnTo>
                  <a:pt x="0" y="0"/>
                </a:lnTo>
                <a:lnTo>
                  <a:pt x="0" y="3754695"/>
                </a:lnTo>
                <a:lnTo>
                  <a:pt x="8409986" y="3754695"/>
                </a:lnTo>
                <a:lnTo>
                  <a:pt x="8409986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808097" y="6844686"/>
            <a:ext cx="2413614" cy="2413614"/>
          </a:xfrm>
          <a:custGeom>
            <a:avLst/>
            <a:gdLst/>
            <a:ahLst/>
            <a:cxnLst/>
            <a:rect r="r" b="b" t="t" l="l"/>
            <a:pathLst>
              <a:path h="2413614" w="2413614">
                <a:moveTo>
                  <a:pt x="0" y="0"/>
                </a:moveTo>
                <a:lnTo>
                  <a:pt x="2413615" y="0"/>
                </a:lnTo>
                <a:lnTo>
                  <a:pt x="2413615" y="2413614"/>
                </a:lnTo>
                <a:lnTo>
                  <a:pt x="0" y="24136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497823" y="7104809"/>
            <a:ext cx="2153491" cy="2153491"/>
          </a:xfrm>
          <a:custGeom>
            <a:avLst/>
            <a:gdLst/>
            <a:ahLst/>
            <a:cxnLst/>
            <a:rect r="r" b="b" t="t" l="l"/>
            <a:pathLst>
              <a:path h="2153491" w="2153491">
                <a:moveTo>
                  <a:pt x="0" y="0"/>
                </a:moveTo>
                <a:lnTo>
                  <a:pt x="2153491" y="0"/>
                </a:lnTo>
                <a:lnTo>
                  <a:pt x="2153491" y="2153491"/>
                </a:lnTo>
                <a:lnTo>
                  <a:pt x="0" y="21534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-529696" y="5638800"/>
            <a:ext cx="11089201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300">
                <a:solidFill>
                  <a:srgbClr val="FFFFFF"/>
                </a:solidFill>
                <a:latin typeface="TT Barrels"/>
                <a:ea typeface="TT Barrels"/>
                <a:cs typeface="TT Barrels"/>
                <a:sym typeface="TT Barrels"/>
              </a:rPr>
              <a:t>Lag-фічі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917562" y="5638800"/>
            <a:ext cx="11089201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300">
                <a:solidFill>
                  <a:srgbClr val="FFFFFF"/>
                </a:solidFill>
                <a:latin typeface="TT Barrels"/>
                <a:ea typeface="TT Barrels"/>
                <a:cs typeface="TT Barrels"/>
                <a:sym typeface="TT Barrels"/>
              </a:rPr>
              <a:t>Загальна інформація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7" r="0" b="-7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070975" y="-2765144"/>
            <a:ext cx="10199349" cy="8229600"/>
          </a:xfrm>
          <a:custGeom>
            <a:avLst/>
            <a:gdLst/>
            <a:ahLst/>
            <a:cxnLst/>
            <a:rect r="r" b="b" t="t" l="l"/>
            <a:pathLst>
              <a:path h="8229600" w="10199349">
                <a:moveTo>
                  <a:pt x="0" y="0"/>
                </a:moveTo>
                <a:lnTo>
                  <a:pt x="10199350" y="0"/>
                </a:lnTo>
                <a:lnTo>
                  <a:pt x="101993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79522"/>
            <a:ext cx="18330667" cy="11846193"/>
          </a:xfrm>
          <a:custGeom>
            <a:avLst/>
            <a:gdLst/>
            <a:ahLst/>
            <a:cxnLst/>
            <a:rect r="r" b="b" t="t" l="l"/>
            <a:pathLst>
              <a:path h="11846193" w="18330667">
                <a:moveTo>
                  <a:pt x="0" y="0"/>
                </a:moveTo>
                <a:lnTo>
                  <a:pt x="18330667" y="0"/>
                </a:lnTo>
                <a:lnTo>
                  <a:pt x="18330667" y="11846194"/>
                </a:lnTo>
                <a:lnTo>
                  <a:pt x="0" y="118461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826601" y="4087527"/>
            <a:ext cx="9305654" cy="4154572"/>
          </a:xfrm>
          <a:custGeom>
            <a:avLst/>
            <a:gdLst/>
            <a:ahLst/>
            <a:cxnLst/>
            <a:rect r="r" b="b" t="t" l="l"/>
            <a:pathLst>
              <a:path h="4154572" w="9305654">
                <a:moveTo>
                  <a:pt x="0" y="0"/>
                </a:moveTo>
                <a:lnTo>
                  <a:pt x="9305655" y="0"/>
                </a:lnTo>
                <a:lnTo>
                  <a:pt x="9305655" y="4154571"/>
                </a:lnTo>
                <a:lnTo>
                  <a:pt x="0" y="41545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2691724" y="3266153"/>
            <a:ext cx="8409986" cy="3754695"/>
          </a:xfrm>
          <a:custGeom>
            <a:avLst/>
            <a:gdLst/>
            <a:ahLst/>
            <a:cxnLst/>
            <a:rect r="r" b="b" t="t" l="l"/>
            <a:pathLst>
              <a:path h="3754695" w="8409986">
                <a:moveTo>
                  <a:pt x="8409986" y="0"/>
                </a:moveTo>
                <a:lnTo>
                  <a:pt x="0" y="0"/>
                </a:lnTo>
                <a:lnTo>
                  <a:pt x="0" y="3754694"/>
                </a:lnTo>
                <a:lnTo>
                  <a:pt x="8409986" y="3754694"/>
                </a:lnTo>
                <a:lnTo>
                  <a:pt x="8409986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210749" y="-29345"/>
            <a:ext cx="7890962" cy="10748188"/>
          </a:xfrm>
          <a:custGeom>
            <a:avLst/>
            <a:gdLst/>
            <a:ahLst/>
            <a:cxnLst/>
            <a:rect r="r" b="b" t="t" l="l"/>
            <a:pathLst>
              <a:path h="10748188" w="7890962">
                <a:moveTo>
                  <a:pt x="0" y="0"/>
                </a:moveTo>
                <a:lnTo>
                  <a:pt x="7890961" y="0"/>
                </a:lnTo>
                <a:lnTo>
                  <a:pt x="7890961" y="10748189"/>
                </a:lnTo>
                <a:lnTo>
                  <a:pt x="0" y="107481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-2119254" y="790718"/>
            <a:ext cx="7890962" cy="10748188"/>
          </a:xfrm>
          <a:custGeom>
            <a:avLst/>
            <a:gdLst/>
            <a:ahLst/>
            <a:cxnLst/>
            <a:rect r="r" b="b" t="t" l="l"/>
            <a:pathLst>
              <a:path h="10748188" w="7890962">
                <a:moveTo>
                  <a:pt x="7890961" y="0"/>
                </a:moveTo>
                <a:lnTo>
                  <a:pt x="0" y="0"/>
                </a:lnTo>
                <a:lnTo>
                  <a:pt x="0" y="10748189"/>
                </a:lnTo>
                <a:lnTo>
                  <a:pt x="7890961" y="10748189"/>
                </a:lnTo>
                <a:lnTo>
                  <a:pt x="7890961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013404" y="7893621"/>
            <a:ext cx="24314807" cy="2623973"/>
          </a:xfrm>
          <a:custGeom>
            <a:avLst/>
            <a:gdLst/>
            <a:ahLst/>
            <a:cxnLst/>
            <a:rect r="r" b="b" t="t" l="l"/>
            <a:pathLst>
              <a:path h="2623973" w="24314807">
                <a:moveTo>
                  <a:pt x="0" y="0"/>
                </a:moveTo>
                <a:lnTo>
                  <a:pt x="24314808" y="0"/>
                </a:lnTo>
                <a:lnTo>
                  <a:pt x="24314808" y="2623973"/>
                </a:lnTo>
                <a:lnTo>
                  <a:pt x="0" y="26239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269256" y="2989928"/>
            <a:ext cx="8793234" cy="2725320"/>
          </a:xfrm>
          <a:custGeom>
            <a:avLst/>
            <a:gdLst/>
            <a:ahLst/>
            <a:cxnLst/>
            <a:rect r="r" b="b" t="t" l="l"/>
            <a:pathLst>
              <a:path h="2725320" w="8793234">
                <a:moveTo>
                  <a:pt x="0" y="0"/>
                </a:moveTo>
                <a:lnTo>
                  <a:pt x="8793234" y="0"/>
                </a:lnTo>
                <a:lnTo>
                  <a:pt x="8793234" y="2725320"/>
                </a:lnTo>
                <a:lnTo>
                  <a:pt x="0" y="27253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855" t="0" r="-4855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831418" y="7020847"/>
            <a:ext cx="3880577" cy="3266153"/>
          </a:xfrm>
          <a:custGeom>
            <a:avLst/>
            <a:gdLst/>
            <a:ahLst/>
            <a:cxnLst/>
            <a:rect r="r" b="b" t="t" l="l"/>
            <a:pathLst>
              <a:path h="3266153" w="3880577">
                <a:moveTo>
                  <a:pt x="0" y="0"/>
                </a:moveTo>
                <a:lnTo>
                  <a:pt x="3880578" y="0"/>
                </a:lnTo>
                <a:lnTo>
                  <a:pt x="3880578" y="3266153"/>
                </a:lnTo>
                <a:lnTo>
                  <a:pt x="0" y="32661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159157" y="7011322"/>
            <a:ext cx="4103183" cy="3415900"/>
          </a:xfrm>
          <a:custGeom>
            <a:avLst/>
            <a:gdLst/>
            <a:ahLst/>
            <a:cxnLst/>
            <a:rect r="r" b="b" t="t" l="l"/>
            <a:pathLst>
              <a:path h="3415900" w="4103183">
                <a:moveTo>
                  <a:pt x="0" y="0"/>
                </a:moveTo>
                <a:lnTo>
                  <a:pt x="4103183" y="0"/>
                </a:lnTo>
                <a:lnTo>
                  <a:pt x="4103183" y="3415900"/>
                </a:lnTo>
                <a:lnTo>
                  <a:pt x="0" y="34159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269256" y="776952"/>
            <a:ext cx="9092280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ВИБІР МЕТОДІВ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70796" y="2066003"/>
            <a:ext cx="11089201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300">
                <a:solidFill>
                  <a:srgbClr val="FFFFFF"/>
                </a:solidFill>
                <a:latin typeface="TT Barrels"/>
                <a:ea typeface="TT Barrels"/>
                <a:cs typeface="TT Barrels"/>
                <a:sym typeface="TT Barrels"/>
              </a:rPr>
              <a:t>Градієнтний бустинг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0975" y="6096922"/>
            <a:ext cx="11089201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300">
                <a:solidFill>
                  <a:srgbClr val="FFFFFF"/>
                </a:solidFill>
                <a:latin typeface="TT Barrels"/>
                <a:ea typeface="TT Barrels"/>
                <a:cs typeface="TT Barrels"/>
                <a:sym typeface="TT Barrels"/>
              </a:rPr>
              <a:t>LinearSVR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711996" y="6107662"/>
            <a:ext cx="11089201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300">
                <a:solidFill>
                  <a:srgbClr val="FFFFFF"/>
                </a:solidFill>
                <a:latin typeface="TT Barrels"/>
                <a:ea typeface="TT Barrels"/>
                <a:cs typeface="TT Barrels"/>
                <a:sym typeface="TT Barrels"/>
              </a:rPr>
              <a:t>(S)ARIMA(X)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7" r="0" b="-7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92505" y="-3397091"/>
            <a:ext cx="10199349" cy="8229600"/>
          </a:xfrm>
          <a:custGeom>
            <a:avLst/>
            <a:gdLst/>
            <a:ahLst/>
            <a:cxnLst/>
            <a:rect r="r" b="b" t="t" l="l"/>
            <a:pathLst>
              <a:path h="8229600" w="10199349">
                <a:moveTo>
                  <a:pt x="0" y="0"/>
                </a:moveTo>
                <a:lnTo>
                  <a:pt x="10199349" y="0"/>
                </a:lnTo>
                <a:lnTo>
                  <a:pt x="1019934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667" y="470933"/>
            <a:ext cx="18330667" cy="11846193"/>
          </a:xfrm>
          <a:custGeom>
            <a:avLst/>
            <a:gdLst/>
            <a:ahLst/>
            <a:cxnLst/>
            <a:rect r="r" b="b" t="t" l="l"/>
            <a:pathLst>
              <a:path h="11846193" w="18330667">
                <a:moveTo>
                  <a:pt x="0" y="0"/>
                </a:moveTo>
                <a:lnTo>
                  <a:pt x="18330667" y="0"/>
                </a:lnTo>
                <a:lnTo>
                  <a:pt x="18330667" y="11846194"/>
                </a:lnTo>
                <a:lnTo>
                  <a:pt x="0" y="118461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624127" y="909467"/>
            <a:ext cx="9305654" cy="4154572"/>
          </a:xfrm>
          <a:custGeom>
            <a:avLst/>
            <a:gdLst/>
            <a:ahLst/>
            <a:cxnLst/>
            <a:rect r="r" b="b" t="t" l="l"/>
            <a:pathLst>
              <a:path h="4154572" w="9305654">
                <a:moveTo>
                  <a:pt x="0" y="0"/>
                </a:moveTo>
                <a:lnTo>
                  <a:pt x="9305654" y="0"/>
                </a:lnTo>
                <a:lnTo>
                  <a:pt x="9305654" y="4154572"/>
                </a:lnTo>
                <a:lnTo>
                  <a:pt x="0" y="41545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1987186" y="504451"/>
            <a:ext cx="8409986" cy="3754695"/>
          </a:xfrm>
          <a:custGeom>
            <a:avLst/>
            <a:gdLst/>
            <a:ahLst/>
            <a:cxnLst/>
            <a:rect r="r" b="b" t="t" l="l"/>
            <a:pathLst>
              <a:path h="3754695" w="8409986">
                <a:moveTo>
                  <a:pt x="8409987" y="0"/>
                </a:moveTo>
                <a:lnTo>
                  <a:pt x="0" y="0"/>
                </a:lnTo>
                <a:lnTo>
                  <a:pt x="0" y="3754695"/>
                </a:lnTo>
                <a:lnTo>
                  <a:pt x="8409987" y="3754695"/>
                </a:lnTo>
                <a:lnTo>
                  <a:pt x="8409987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4832509"/>
            <a:ext cx="18288000" cy="7124700"/>
          </a:xfrm>
          <a:custGeom>
            <a:avLst/>
            <a:gdLst/>
            <a:ahLst/>
            <a:cxnLst/>
            <a:rect r="r" b="b" t="t" l="l"/>
            <a:pathLst>
              <a:path h="7124700" w="18288000">
                <a:moveTo>
                  <a:pt x="0" y="0"/>
                </a:moveTo>
                <a:lnTo>
                  <a:pt x="18288000" y="0"/>
                </a:lnTo>
                <a:lnTo>
                  <a:pt x="18288000" y="7124700"/>
                </a:lnTo>
                <a:lnTo>
                  <a:pt x="0" y="7124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199364" y="2057400"/>
            <a:ext cx="5088636" cy="8229600"/>
          </a:xfrm>
          <a:custGeom>
            <a:avLst/>
            <a:gdLst/>
            <a:ahLst/>
            <a:cxnLst/>
            <a:rect r="r" b="b" t="t" l="l"/>
            <a:pathLst>
              <a:path h="8229600" w="5088636">
                <a:moveTo>
                  <a:pt x="0" y="0"/>
                </a:moveTo>
                <a:lnTo>
                  <a:pt x="5088636" y="0"/>
                </a:lnTo>
                <a:lnTo>
                  <a:pt x="50886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2815" y="2057400"/>
            <a:ext cx="5088636" cy="8229600"/>
          </a:xfrm>
          <a:custGeom>
            <a:avLst/>
            <a:gdLst/>
            <a:ahLst/>
            <a:cxnLst/>
            <a:rect r="r" b="b" t="t" l="l"/>
            <a:pathLst>
              <a:path h="8229600" w="5088636">
                <a:moveTo>
                  <a:pt x="5088636" y="0"/>
                </a:moveTo>
                <a:lnTo>
                  <a:pt x="0" y="0"/>
                </a:lnTo>
                <a:lnTo>
                  <a:pt x="0" y="8229600"/>
                </a:lnTo>
                <a:lnTo>
                  <a:pt x="5088636" y="8229600"/>
                </a:lnTo>
                <a:lnTo>
                  <a:pt x="5088636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497435" y="2644718"/>
            <a:ext cx="7873491" cy="5838767"/>
          </a:xfrm>
          <a:custGeom>
            <a:avLst/>
            <a:gdLst/>
            <a:ahLst/>
            <a:cxnLst/>
            <a:rect r="r" b="b" t="t" l="l"/>
            <a:pathLst>
              <a:path h="5838767" w="7873491">
                <a:moveTo>
                  <a:pt x="0" y="0"/>
                </a:moveTo>
                <a:lnTo>
                  <a:pt x="7873491" y="0"/>
                </a:lnTo>
                <a:lnTo>
                  <a:pt x="7873491" y="5838767"/>
                </a:lnTo>
                <a:lnTo>
                  <a:pt x="0" y="58387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2759" r="0" b="-2759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76519" y="2644718"/>
            <a:ext cx="8666073" cy="5838767"/>
          </a:xfrm>
          <a:custGeom>
            <a:avLst/>
            <a:gdLst/>
            <a:ahLst/>
            <a:cxnLst/>
            <a:rect r="r" b="b" t="t" l="l"/>
            <a:pathLst>
              <a:path h="5838767" w="8666073">
                <a:moveTo>
                  <a:pt x="0" y="0"/>
                </a:moveTo>
                <a:lnTo>
                  <a:pt x="8666074" y="0"/>
                </a:lnTo>
                <a:lnTo>
                  <a:pt x="8666074" y="5838767"/>
                </a:lnTo>
                <a:lnTo>
                  <a:pt x="0" y="58387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844843" y="1711268"/>
            <a:ext cx="11089201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300">
                <a:solidFill>
                  <a:srgbClr val="FFFFFF"/>
                </a:solidFill>
                <a:latin typeface="TT Barrels"/>
                <a:ea typeface="TT Barrels"/>
                <a:cs typeface="TT Barrels"/>
                <a:sym typeface="TT Barrels"/>
              </a:rPr>
              <a:t>XGBRegressor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3351764" y="2209800"/>
            <a:ext cx="5088636" cy="8229600"/>
          </a:xfrm>
          <a:custGeom>
            <a:avLst/>
            <a:gdLst/>
            <a:ahLst/>
            <a:cxnLst/>
            <a:rect r="r" b="b" t="t" l="l"/>
            <a:pathLst>
              <a:path h="8229600" w="5088636">
                <a:moveTo>
                  <a:pt x="0" y="0"/>
                </a:moveTo>
                <a:lnTo>
                  <a:pt x="5088636" y="0"/>
                </a:lnTo>
                <a:lnTo>
                  <a:pt x="50886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497435" y="8790328"/>
            <a:ext cx="8009712" cy="490595"/>
          </a:xfrm>
          <a:custGeom>
            <a:avLst/>
            <a:gdLst/>
            <a:ahLst/>
            <a:cxnLst/>
            <a:rect r="r" b="b" t="t" l="l"/>
            <a:pathLst>
              <a:path h="490595" w="8009712">
                <a:moveTo>
                  <a:pt x="0" y="0"/>
                </a:moveTo>
                <a:lnTo>
                  <a:pt x="8009712" y="0"/>
                </a:lnTo>
                <a:lnTo>
                  <a:pt x="8009712" y="490595"/>
                </a:lnTo>
                <a:lnTo>
                  <a:pt x="0" y="49059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52100" y="8845435"/>
            <a:ext cx="8691900" cy="412865"/>
          </a:xfrm>
          <a:custGeom>
            <a:avLst/>
            <a:gdLst/>
            <a:ahLst/>
            <a:cxnLst/>
            <a:rect r="r" b="b" t="t" l="l"/>
            <a:pathLst>
              <a:path h="412865" w="8691900">
                <a:moveTo>
                  <a:pt x="0" y="0"/>
                </a:moveTo>
                <a:lnTo>
                  <a:pt x="8691900" y="0"/>
                </a:lnTo>
                <a:lnTo>
                  <a:pt x="8691900" y="412865"/>
                </a:lnTo>
                <a:lnTo>
                  <a:pt x="0" y="41286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288867"/>
            <a:ext cx="13632286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ГРАДІЄНТНИЙ БУСТИНГ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-502182" y="1720793"/>
            <a:ext cx="11089201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300">
                <a:solidFill>
                  <a:srgbClr val="FFFFFF"/>
                </a:solidFill>
                <a:latin typeface="TT Barrels"/>
                <a:ea typeface="TT Barrels"/>
                <a:cs typeface="TT Barrels"/>
                <a:sym typeface="TT Barrels"/>
              </a:rPr>
              <a:t>LGBMRegessor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7" r="0" b="-7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2667" y="470933"/>
            <a:ext cx="18330667" cy="11846193"/>
          </a:xfrm>
          <a:custGeom>
            <a:avLst/>
            <a:gdLst/>
            <a:ahLst/>
            <a:cxnLst/>
            <a:rect r="r" b="b" t="t" l="l"/>
            <a:pathLst>
              <a:path h="11846193" w="18330667">
                <a:moveTo>
                  <a:pt x="0" y="0"/>
                </a:moveTo>
                <a:lnTo>
                  <a:pt x="18330667" y="0"/>
                </a:lnTo>
                <a:lnTo>
                  <a:pt x="18330667" y="11846194"/>
                </a:lnTo>
                <a:lnTo>
                  <a:pt x="0" y="118461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87186" y="-3200437"/>
            <a:ext cx="10199349" cy="8229600"/>
          </a:xfrm>
          <a:custGeom>
            <a:avLst/>
            <a:gdLst/>
            <a:ahLst/>
            <a:cxnLst/>
            <a:rect r="r" b="b" t="t" l="l"/>
            <a:pathLst>
              <a:path h="8229600" w="10199349">
                <a:moveTo>
                  <a:pt x="0" y="0"/>
                </a:moveTo>
                <a:lnTo>
                  <a:pt x="10199350" y="0"/>
                </a:lnTo>
                <a:lnTo>
                  <a:pt x="101993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75314">
            <a:off x="-719546" y="7526654"/>
            <a:ext cx="19007546" cy="8450438"/>
          </a:xfrm>
          <a:custGeom>
            <a:avLst/>
            <a:gdLst/>
            <a:ahLst/>
            <a:cxnLst/>
            <a:rect r="r" b="b" t="t" l="l"/>
            <a:pathLst>
              <a:path h="8450438" w="19007546">
                <a:moveTo>
                  <a:pt x="0" y="0"/>
                </a:moveTo>
                <a:lnTo>
                  <a:pt x="19007546" y="0"/>
                </a:lnTo>
                <a:lnTo>
                  <a:pt x="19007546" y="8450438"/>
                </a:lnTo>
                <a:lnTo>
                  <a:pt x="0" y="84504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863196" y="613463"/>
            <a:ext cx="9305654" cy="4154572"/>
          </a:xfrm>
          <a:custGeom>
            <a:avLst/>
            <a:gdLst/>
            <a:ahLst/>
            <a:cxnLst/>
            <a:rect r="r" b="b" t="t" l="l"/>
            <a:pathLst>
              <a:path h="4154572" w="9305654">
                <a:moveTo>
                  <a:pt x="0" y="0"/>
                </a:moveTo>
                <a:lnTo>
                  <a:pt x="9305654" y="0"/>
                </a:lnTo>
                <a:lnTo>
                  <a:pt x="9305654" y="4154572"/>
                </a:lnTo>
                <a:lnTo>
                  <a:pt x="0" y="41545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1987186" y="1028700"/>
            <a:ext cx="8409986" cy="3754695"/>
          </a:xfrm>
          <a:custGeom>
            <a:avLst/>
            <a:gdLst/>
            <a:ahLst/>
            <a:cxnLst/>
            <a:rect r="r" b="b" t="t" l="l"/>
            <a:pathLst>
              <a:path h="3754695" w="8409986">
                <a:moveTo>
                  <a:pt x="8409987" y="0"/>
                </a:moveTo>
                <a:lnTo>
                  <a:pt x="0" y="0"/>
                </a:lnTo>
                <a:lnTo>
                  <a:pt x="0" y="3754695"/>
                </a:lnTo>
                <a:lnTo>
                  <a:pt x="8409987" y="3754695"/>
                </a:lnTo>
                <a:lnTo>
                  <a:pt x="840998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96644" y="2425981"/>
            <a:ext cx="7982712" cy="8229600"/>
          </a:xfrm>
          <a:custGeom>
            <a:avLst/>
            <a:gdLst/>
            <a:ahLst/>
            <a:cxnLst/>
            <a:rect r="r" b="b" t="t" l="l"/>
            <a:pathLst>
              <a:path h="8229600" w="7982712">
                <a:moveTo>
                  <a:pt x="0" y="0"/>
                </a:moveTo>
                <a:lnTo>
                  <a:pt x="7982712" y="0"/>
                </a:lnTo>
                <a:lnTo>
                  <a:pt x="798271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-3991356" y="2057400"/>
            <a:ext cx="7982712" cy="8229600"/>
          </a:xfrm>
          <a:custGeom>
            <a:avLst/>
            <a:gdLst/>
            <a:ahLst/>
            <a:cxnLst/>
            <a:rect r="r" b="b" t="t" l="l"/>
            <a:pathLst>
              <a:path h="8229600" w="7982712">
                <a:moveTo>
                  <a:pt x="7982712" y="0"/>
                </a:moveTo>
                <a:lnTo>
                  <a:pt x="0" y="0"/>
                </a:lnTo>
                <a:lnTo>
                  <a:pt x="0" y="8229600"/>
                </a:lnTo>
                <a:lnTo>
                  <a:pt x="7982712" y="8229600"/>
                </a:lnTo>
                <a:lnTo>
                  <a:pt x="7982712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805291" y="2397214"/>
            <a:ext cx="6677418" cy="6268426"/>
          </a:xfrm>
          <a:custGeom>
            <a:avLst/>
            <a:gdLst/>
            <a:ahLst/>
            <a:cxnLst/>
            <a:rect r="r" b="b" t="t" l="l"/>
            <a:pathLst>
              <a:path h="6268426" w="6677418">
                <a:moveTo>
                  <a:pt x="0" y="0"/>
                </a:moveTo>
                <a:lnTo>
                  <a:pt x="6677418" y="0"/>
                </a:lnTo>
                <a:lnTo>
                  <a:pt x="6677418" y="6268426"/>
                </a:lnTo>
                <a:lnTo>
                  <a:pt x="0" y="62684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805291" y="8991162"/>
            <a:ext cx="6677418" cy="1088970"/>
          </a:xfrm>
          <a:custGeom>
            <a:avLst/>
            <a:gdLst/>
            <a:ahLst/>
            <a:cxnLst/>
            <a:rect r="r" b="b" t="t" l="l"/>
            <a:pathLst>
              <a:path h="1088970" w="6677418">
                <a:moveTo>
                  <a:pt x="0" y="0"/>
                </a:moveTo>
                <a:lnTo>
                  <a:pt x="6677418" y="0"/>
                </a:lnTo>
                <a:lnTo>
                  <a:pt x="6677418" y="1088970"/>
                </a:lnTo>
                <a:lnTo>
                  <a:pt x="0" y="10889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327857" y="699533"/>
            <a:ext cx="13632286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200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LINEARSVR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7" r="0" b="-7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603073" y="-3086100"/>
            <a:ext cx="10199349" cy="8229600"/>
          </a:xfrm>
          <a:custGeom>
            <a:avLst/>
            <a:gdLst/>
            <a:ahLst/>
            <a:cxnLst/>
            <a:rect r="r" b="b" t="t" l="l"/>
            <a:pathLst>
              <a:path h="8229600" w="10199349">
                <a:moveTo>
                  <a:pt x="0" y="0"/>
                </a:moveTo>
                <a:lnTo>
                  <a:pt x="10199349" y="0"/>
                </a:lnTo>
                <a:lnTo>
                  <a:pt x="1019934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667" y="470933"/>
            <a:ext cx="18330667" cy="11846193"/>
          </a:xfrm>
          <a:custGeom>
            <a:avLst/>
            <a:gdLst/>
            <a:ahLst/>
            <a:cxnLst/>
            <a:rect r="r" b="b" t="t" l="l"/>
            <a:pathLst>
              <a:path h="11846193" w="18330667">
                <a:moveTo>
                  <a:pt x="0" y="0"/>
                </a:moveTo>
                <a:lnTo>
                  <a:pt x="18330667" y="0"/>
                </a:lnTo>
                <a:lnTo>
                  <a:pt x="18330667" y="11846194"/>
                </a:lnTo>
                <a:lnTo>
                  <a:pt x="0" y="118461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20405">
            <a:off x="-1204043" y="5478644"/>
            <a:ext cx="23165258" cy="5839575"/>
          </a:xfrm>
          <a:custGeom>
            <a:avLst/>
            <a:gdLst/>
            <a:ahLst/>
            <a:cxnLst/>
            <a:rect r="r" b="b" t="t" l="l"/>
            <a:pathLst>
              <a:path h="5839575" w="23165258">
                <a:moveTo>
                  <a:pt x="0" y="0"/>
                </a:moveTo>
                <a:lnTo>
                  <a:pt x="23165259" y="0"/>
                </a:lnTo>
                <a:lnTo>
                  <a:pt x="23165259" y="5839576"/>
                </a:lnTo>
                <a:lnTo>
                  <a:pt x="0" y="58395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085162" y="-1283054"/>
            <a:ext cx="8742537" cy="6243629"/>
          </a:xfrm>
          <a:custGeom>
            <a:avLst/>
            <a:gdLst/>
            <a:ahLst/>
            <a:cxnLst/>
            <a:rect r="r" b="b" t="t" l="l"/>
            <a:pathLst>
              <a:path h="6243629" w="8742537">
                <a:moveTo>
                  <a:pt x="0" y="0"/>
                </a:moveTo>
                <a:lnTo>
                  <a:pt x="8742537" y="0"/>
                </a:lnTo>
                <a:lnTo>
                  <a:pt x="8742537" y="6243629"/>
                </a:lnTo>
                <a:lnTo>
                  <a:pt x="0" y="62436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3259221" y="-1100129"/>
            <a:ext cx="8742537" cy="6243629"/>
          </a:xfrm>
          <a:custGeom>
            <a:avLst/>
            <a:gdLst/>
            <a:ahLst/>
            <a:cxnLst/>
            <a:rect r="r" b="b" t="t" l="l"/>
            <a:pathLst>
              <a:path h="6243629" w="8742537">
                <a:moveTo>
                  <a:pt x="8742538" y="0"/>
                </a:moveTo>
                <a:lnTo>
                  <a:pt x="0" y="0"/>
                </a:lnTo>
                <a:lnTo>
                  <a:pt x="0" y="6243629"/>
                </a:lnTo>
                <a:lnTo>
                  <a:pt x="8742538" y="6243629"/>
                </a:lnTo>
                <a:lnTo>
                  <a:pt x="8742538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22667" y="6578447"/>
            <a:ext cx="9165333" cy="4246604"/>
          </a:xfrm>
          <a:custGeom>
            <a:avLst/>
            <a:gdLst/>
            <a:ahLst/>
            <a:cxnLst/>
            <a:rect r="r" b="b" t="t" l="l"/>
            <a:pathLst>
              <a:path h="4246604" w="9165333">
                <a:moveTo>
                  <a:pt x="0" y="0"/>
                </a:moveTo>
                <a:lnTo>
                  <a:pt x="9165333" y="0"/>
                </a:lnTo>
                <a:lnTo>
                  <a:pt x="9165333" y="4246605"/>
                </a:lnTo>
                <a:lnTo>
                  <a:pt x="0" y="42466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0" y="6578447"/>
            <a:ext cx="9165333" cy="4246604"/>
          </a:xfrm>
          <a:custGeom>
            <a:avLst/>
            <a:gdLst/>
            <a:ahLst/>
            <a:cxnLst/>
            <a:rect r="r" b="b" t="t" l="l"/>
            <a:pathLst>
              <a:path h="4246604" w="9165333">
                <a:moveTo>
                  <a:pt x="9165333" y="0"/>
                </a:moveTo>
                <a:lnTo>
                  <a:pt x="0" y="0"/>
                </a:lnTo>
                <a:lnTo>
                  <a:pt x="0" y="4246605"/>
                </a:lnTo>
                <a:lnTo>
                  <a:pt x="9165333" y="4246605"/>
                </a:lnTo>
                <a:lnTo>
                  <a:pt x="9165333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86106" y="5257800"/>
            <a:ext cx="5556770" cy="3813334"/>
          </a:xfrm>
          <a:custGeom>
            <a:avLst/>
            <a:gdLst/>
            <a:ahLst/>
            <a:cxnLst/>
            <a:rect r="r" b="b" t="t" l="l"/>
            <a:pathLst>
              <a:path h="3813334" w="5556770">
                <a:moveTo>
                  <a:pt x="0" y="0"/>
                </a:moveTo>
                <a:lnTo>
                  <a:pt x="5556771" y="0"/>
                </a:lnTo>
                <a:lnTo>
                  <a:pt x="5556771" y="3813334"/>
                </a:lnTo>
                <a:lnTo>
                  <a:pt x="0" y="38133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86106" y="9265633"/>
            <a:ext cx="5556770" cy="986327"/>
          </a:xfrm>
          <a:custGeom>
            <a:avLst/>
            <a:gdLst/>
            <a:ahLst/>
            <a:cxnLst/>
            <a:rect r="r" b="b" t="t" l="l"/>
            <a:pathLst>
              <a:path h="986327" w="5556770">
                <a:moveTo>
                  <a:pt x="0" y="0"/>
                </a:moveTo>
                <a:lnTo>
                  <a:pt x="5556771" y="0"/>
                </a:lnTo>
                <a:lnTo>
                  <a:pt x="5556771" y="986326"/>
                </a:lnTo>
                <a:lnTo>
                  <a:pt x="0" y="9863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100827" y="3717633"/>
            <a:ext cx="5671782" cy="5026617"/>
          </a:xfrm>
          <a:custGeom>
            <a:avLst/>
            <a:gdLst/>
            <a:ahLst/>
            <a:cxnLst/>
            <a:rect r="r" b="b" t="t" l="l"/>
            <a:pathLst>
              <a:path h="5026617" w="5671782">
                <a:moveTo>
                  <a:pt x="0" y="0"/>
                </a:moveTo>
                <a:lnTo>
                  <a:pt x="5671782" y="0"/>
                </a:lnTo>
                <a:lnTo>
                  <a:pt x="5671782" y="5026617"/>
                </a:lnTo>
                <a:lnTo>
                  <a:pt x="0" y="50266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935292" y="6807767"/>
            <a:ext cx="6267714" cy="3259211"/>
          </a:xfrm>
          <a:custGeom>
            <a:avLst/>
            <a:gdLst/>
            <a:ahLst/>
            <a:cxnLst/>
            <a:rect r="r" b="b" t="t" l="l"/>
            <a:pathLst>
              <a:path h="3259211" w="6267714">
                <a:moveTo>
                  <a:pt x="0" y="0"/>
                </a:moveTo>
                <a:lnTo>
                  <a:pt x="6267714" y="0"/>
                </a:lnTo>
                <a:lnTo>
                  <a:pt x="6267714" y="3259211"/>
                </a:lnTo>
                <a:lnTo>
                  <a:pt x="0" y="325921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100827" y="8924319"/>
            <a:ext cx="5671782" cy="870008"/>
          </a:xfrm>
          <a:custGeom>
            <a:avLst/>
            <a:gdLst/>
            <a:ahLst/>
            <a:cxnLst/>
            <a:rect r="r" b="b" t="t" l="l"/>
            <a:pathLst>
              <a:path h="870008" w="5671782">
                <a:moveTo>
                  <a:pt x="0" y="0"/>
                </a:moveTo>
                <a:lnTo>
                  <a:pt x="5671782" y="0"/>
                </a:lnTo>
                <a:lnTo>
                  <a:pt x="5671782" y="870008"/>
                </a:lnTo>
                <a:lnTo>
                  <a:pt x="0" y="87000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208142" y="626323"/>
            <a:ext cx="11544850" cy="1805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34"/>
              </a:lnSpc>
            </a:pPr>
            <a:r>
              <a:rPr lang="en-US" sz="13534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(S)ARIMA(X)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-2480109" y="4417650"/>
            <a:ext cx="11089201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300">
                <a:solidFill>
                  <a:srgbClr val="FFFFFF"/>
                </a:solidFill>
                <a:latin typeface="TT Barrels"/>
                <a:ea typeface="TT Barrels"/>
                <a:cs typeface="TT Barrels"/>
                <a:sym typeface="TT Barrels"/>
              </a:rPr>
              <a:t>Сезонність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435967" y="2793708"/>
            <a:ext cx="11089201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300">
                <a:solidFill>
                  <a:srgbClr val="FFFFFF"/>
                </a:solidFill>
                <a:latin typeface="TT Barrels"/>
                <a:ea typeface="TT Barrels"/>
                <a:cs typeface="TT Barrels"/>
                <a:sym typeface="TT Barrels"/>
              </a:rPr>
              <a:t>Навчання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524549" y="5890420"/>
            <a:ext cx="11089201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300">
                <a:solidFill>
                  <a:srgbClr val="FFFFFF"/>
                </a:solidFill>
                <a:latin typeface="TT Barrels"/>
                <a:ea typeface="TT Barrels"/>
                <a:cs typeface="TT Barrels"/>
                <a:sym typeface="TT Barrels"/>
              </a:rPr>
              <a:t>Візуалізація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7" r="0" b="-7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070975" y="-3086100"/>
            <a:ext cx="10199349" cy="8229600"/>
          </a:xfrm>
          <a:custGeom>
            <a:avLst/>
            <a:gdLst/>
            <a:ahLst/>
            <a:cxnLst/>
            <a:rect r="r" b="b" t="t" l="l"/>
            <a:pathLst>
              <a:path h="8229600" w="10199349">
                <a:moveTo>
                  <a:pt x="0" y="0"/>
                </a:moveTo>
                <a:lnTo>
                  <a:pt x="10199350" y="0"/>
                </a:lnTo>
                <a:lnTo>
                  <a:pt x="101993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667" y="470933"/>
            <a:ext cx="18330667" cy="11846193"/>
          </a:xfrm>
          <a:custGeom>
            <a:avLst/>
            <a:gdLst/>
            <a:ahLst/>
            <a:cxnLst/>
            <a:rect r="r" b="b" t="t" l="l"/>
            <a:pathLst>
              <a:path h="11846193" w="18330667">
                <a:moveTo>
                  <a:pt x="0" y="0"/>
                </a:moveTo>
                <a:lnTo>
                  <a:pt x="18330667" y="0"/>
                </a:lnTo>
                <a:lnTo>
                  <a:pt x="18330667" y="11846194"/>
                </a:lnTo>
                <a:lnTo>
                  <a:pt x="0" y="118461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4154572"/>
            <a:ext cx="18288000" cy="9395460"/>
          </a:xfrm>
          <a:custGeom>
            <a:avLst/>
            <a:gdLst/>
            <a:ahLst/>
            <a:cxnLst/>
            <a:rect r="r" b="b" t="t" l="l"/>
            <a:pathLst>
              <a:path h="9395460" w="18288000">
                <a:moveTo>
                  <a:pt x="0" y="0"/>
                </a:moveTo>
                <a:lnTo>
                  <a:pt x="18288000" y="0"/>
                </a:lnTo>
                <a:lnTo>
                  <a:pt x="18288000" y="9395460"/>
                </a:lnTo>
                <a:lnTo>
                  <a:pt x="0" y="93954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624127" y="655580"/>
            <a:ext cx="9305654" cy="4154572"/>
          </a:xfrm>
          <a:custGeom>
            <a:avLst/>
            <a:gdLst/>
            <a:ahLst/>
            <a:cxnLst/>
            <a:rect r="r" b="b" t="t" l="l"/>
            <a:pathLst>
              <a:path h="4154572" w="9305654">
                <a:moveTo>
                  <a:pt x="0" y="0"/>
                </a:moveTo>
                <a:lnTo>
                  <a:pt x="9305654" y="0"/>
                </a:lnTo>
                <a:lnTo>
                  <a:pt x="9305654" y="4154572"/>
                </a:lnTo>
                <a:lnTo>
                  <a:pt x="0" y="41545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2320825" y="-848647"/>
            <a:ext cx="8409986" cy="3754695"/>
          </a:xfrm>
          <a:custGeom>
            <a:avLst/>
            <a:gdLst/>
            <a:ahLst/>
            <a:cxnLst/>
            <a:rect r="r" b="b" t="t" l="l"/>
            <a:pathLst>
              <a:path h="3754695" w="8409986">
                <a:moveTo>
                  <a:pt x="8409986" y="0"/>
                </a:moveTo>
                <a:lnTo>
                  <a:pt x="0" y="0"/>
                </a:lnTo>
                <a:lnTo>
                  <a:pt x="0" y="3754694"/>
                </a:lnTo>
                <a:lnTo>
                  <a:pt x="8409986" y="3754694"/>
                </a:lnTo>
                <a:lnTo>
                  <a:pt x="8409986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436018" y="5491031"/>
            <a:ext cx="1584895" cy="1584895"/>
          </a:xfrm>
          <a:custGeom>
            <a:avLst/>
            <a:gdLst/>
            <a:ahLst/>
            <a:cxnLst/>
            <a:rect r="r" b="b" t="t" l="l"/>
            <a:pathLst>
              <a:path h="1584895" w="1584895">
                <a:moveTo>
                  <a:pt x="0" y="0"/>
                </a:moveTo>
                <a:lnTo>
                  <a:pt x="1584895" y="0"/>
                </a:lnTo>
                <a:lnTo>
                  <a:pt x="1584895" y="1584896"/>
                </a:lnTo>
                <a:lnTo>
                  <a:pt x="0" y="15848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436018" y="2679354"/>
            <a:ext cx="1565470" cy="1565470"/>
          </a:xfrm>
          <a:custGeom>
            <a:avLst/>
            <a:gdLst/>
            <a:ahLst/>
            <a:cxnLst/>
            <a:rect r="r" b="b" t="t" l="l"/>
            <a:pathLst>
              <a:path h="1565470" w="1565470">
                <a:moveTo>
                  <a:pt x="0" y="0"/>
                </a:moveTo>
                <a:lnTo>
                  <a:pt x="1565470" y="0"/>
                </a:lnTo>
                <a:lnTo>
                  <a:pt x="1565470" y="1565470"/>
                </a:lnTo>
                <a:lnTo>
                  <a:pt x="0" y="15654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86176" y="3497222"/>
            <a:ext cx="1738591" cy="1738591"/>
          </a:xfrm>
          <a:custGeom>
            <a:avLst/>
            <a:gdLst/>
            <a:ahLst/>
            <a:cxnLst/>
            <a:rect r="r" b="b" t="t" l="l"/>
            <a:pathLst>
              <a:path h="1738591" w="1738591">
                <a:moveTo>
                  <a:pt x="0" y="0"/>
                </a:moveTo>
                <a:lnTo>
                  <a:pt x="1738592" y="0"/>
                </a:lnTo>
                <a:lnTo>
                  <a:pt x="1738592" y="1738591"/>
                </a:lnTo>
                <a:lnTo>
                  <a:pt x="0" y="17385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55903" y="5422295"/>
            <a:ext cx="1399138" cy="1399138"/>
          </a:xfrm>
          <a:custGeom>
            <a:avLst/>
            <a:gdLst/>
            <a:ahLst/>
            <a:cxnLst/>
            <a:rect r="r" b="b" t="t" l="l"/>
            <a:pathLst>
              <a:path h="1399138" w="1399138">
                <a:moveTo>
                  <a:pt x="0" y="0"/>
                </a:moveTo>
                <a:lnTo>
                  <a:pt x="1399138" y="0"/>
                </a:lnTo>
                <a:lnTo>
                  <a:pt x="1399138" y="1399138"/>
                </a:lnTo>
                <a:lnTo>
                  <a:pt x="0" y="139913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505139" y="8026839"/>
            <a:ext cx="2516696" cy="2516696"/>
          </a:xfrm>
          <a:custGeom>
            <a:avLst/>
            <a:gdLst/>
            <a:ahLst/>
            <a:cxnLst/>
            <a:rect r="r" b="b" t="t" l="l"/>
            <a:pathLst>
              <a:path h="2516696" w="2516696">
                <a:moveTo>
                  <a:pt x="0" y="0"/>
                </a:moveTo>
                <a:lnTo>
                  <a:pt x="2516696" y="0"/>
                </a:lnTo>
                <a:lnTo>
                  <a:pt x="2516696" y="2516696"/>
                </a:lnTo>
                <a:lnTo>
                  <a:pt x="0" y="251669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991062" y="94426"/>
            <a:ext cx="11544850" cy="2597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ПОРІВНЯННЯ МОДЕЛЕЙ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60553" y="4284556"/>
            <a:ext cx="7835695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295400" indent="-647700" lvl="1">
              <a:lnSpc>
                <a:spcPts val="7200"/>
              </a:lnSpc>
              <a:buFont typeface="Arial"/>
              <a:buChar char="•"/>
            </a:pPr>
            <a:r>
              <a:rPr lang="en-US" sz="6000" spc="300">
                <a:solidFill>
                  <a:srgbClr val="FFFFFF"/>
                </a:solidFill>
                <a:latin typeface="TT Barrels"/>
                <a:ea typeface="TT Barrels"/>
                <a:cs typeface="TT Barrels"/>
                <a:sym typeface="TT Barrels"/>
              </a:rPr>
              <a:t>GradientBoosting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60553" y="5198956"/>
            <a:ext cx="5495459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295400" indent="-647700" lvl="1">
              <a:lnSpc>
                <a:spcPts val="7200"/>
              </a:lnSpc>
              <a:buFont typeface="Arial"/>
              <a:buChar char="•"/>
            </a:pPr>
            <a:r>
              <a:rPr lang="en-US" sz="6000" spc="300">
                <a:solidFill>
                  <a:srgbClr val="FFFFFF"/>
                </a:solidFill>
                <a:latin typeface="TT Barrels"/>
                <a:ea typeface="TT Barrels"/>
                <a:cs typeface="TT Barrels"/>
                <a:sym typeface="TT Barrels"/>
              </a:rPr>
              <a:t>LinearSVR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94339" y="4964393"/>
            <a:ext cx="5495459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295400" indent="-647700" lvl="1">
              <a:lnSpc>
                <a:spcPts val="7200"/>
              </a:lnSpc>
              <a:buFont typeface="Arial"/>
              <a:buChar char="•"/>
            </a:pPr>
            <a:r>
              <a:rPr lang="en-US" sz="6000" spc="300">
                <a:solidFill>
                  <a:srgbClr val="FFFFFF"/>
                </a:solidFill>
                <a:latin typeface="TT Barrels"/>
                <a:ea typeface="TT Barrels"/>
                <a:cs typeface="TT Barrels"/>
                <a:sym typeface="TT Barrels"/>
              </a:rPr>
              <a:t>LinearSVR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494339" y="5878793"/>
            <a:ext cx="5250978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295400" indent="-647700" lvl="1">
              <a:lnSpc>
                <a:spcPts val="7200"/>
              </a:lnSpc>
              <a:buFont typeface="Arial"/>
              <a:buChar char="•"/>
            </a:pPr>
            <a:r>
              <a:rPr lang="en-US" sz="6000" spc="300">
                <a:solidFill>
                  <a:srgbClr val="FFFFFF"/>
                </a:solidFill>
                <a:latin typeface="TT Barrels"/>
                <a:ea typeface="TT Barrels"/>
                <a:cs typeface="TT Barrels"/>
                <a:sym typeface="TT Barrels"/>
              </a:rPr>
              <a:t>SARIMAX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494339" y="6793193"/>
            <a:ext cx="4667985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295400" indent="-647700" lvl="1">
              <a:lnSpc>
                <a:spcPts val="7200"/>
              </a:lnSpc>
              <a:buFont typeface="Arial"/>
              <a:buChar char="•"/>
            </a:pPr>
            <a:r>
              <a:rPr lang="en-US" sz="6000" spc="300">
                <a:solidFill>
                  <a:srgbClr val="FFFFFF"/>
                </a:solidFill>
                <a:latin typeface="TT Barrels"/>
                <a:ea typeface="TT Barrels"/>
                <a:cs typeface="TT Barrels"/>
                <a:sym typeface="TT Barrels"/>
              </a:rPr>
              <a:t>SARIMA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465511" y="3442592"/>
            <a:ext cx="4667985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295400" indent="-647700" lvl="1">
              <a:lnSpc>
                <a:spcPts val="7200"/>
              </a:lnSpc>
              <a:buFont typeface="Arial"/>
              <a:buChar char="•"/>
            </a:pPr>
            <a:r>
              <a:rPr lang="en-US" sz="6000" spc="300">
                <a:solidFill>
                  <a:srgbClr val="FFFFFF"/>
                </a:solidFill>
                <a:latin typeface="TT Barrels"/>
                <a:ea typeface="TT Barrels"/>
                <a:cs typeface="TT Barrels"/>
                <a:sym typeface="TT Barrels"/>
              </a:rPr>
              <a:t>SARIMA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465511" y="2548136"/>
            <a:ext cx="5250978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295400" indent="-647700" lvl="1">
              <a:lnSpc>
                <a:spcPts val="7200"/>
              </a:lnSpc>
              <a:buFont typeface="Arial"/>
              <a:buChar char="•"/>
            </a:pPr>
            <a:r>
              <a:rPr lang="en-US" sz="6000" spc="300">
                <a:solidFill>
                  <a:srgbClr val="FFFFFF"/>
                </a:solidFill>
                <a:latin typeface="TT Barrels"/>
                <a:ea typeface="TT Barrels"/>
                <a:cs typeface="TT Barrels"/>
                <a:sym typeface="TT Barrels"/>
              </a:rPr>
              <a:t>SARIMAX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128375" y="7560114"/>
            <a:ext cx="5250978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 spc="300" u="sng">
                <a:solidFill>
                  <a:srgbClr val="FFFFFF"/>
                </a:solidFill>
                <a:latin typeface="TT Barrels Bold"/>
                <a:ea typeface="TT Barrels Bold"/>
                <a:cs typeface="TT Barrels Bold"/>
                <a:sym typeface="TT Barrels Bold"/>
              </a:rPr>
              <a:t>SARIMAX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DAGnOXjVaOg</dc:identifier>
  <dcterms:modified xsi:type="dcterms:W3CDTF">2011-08-01T06:04:30Z</dcterms:modified>
  <cp:revision>1</cp:revision>
  <dc:title>Презентація КР АДІС</dc:title>
</cp:coreProperties>
</file>